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3"/>
    <p:sldId id="266" r:id="rId4"/>
    <p:sldId id="262" r:id="rId5"/>
    <p:sldId id="257" r:id="rId7"/>
    <p:sldId id="258" r:id="rId8"/>
    <p:sldId id="274" r:id="rId9"/>
    <p:sldId id="261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851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232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CFE6-204D-FD48-8014-BF5CA78EF07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98C0-A5D0-D240-9B31-FAE03BADA92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130" y="3429000"/>
            <a:ext cx="10276840" cy="88328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Fix/Flip or BRRR Investment Proposal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9458"/>
            <a:ext cx="9144000" cy="2242898"/>
          </a:xfrm>
        </p:spPr>
        <p:txBody>
          <a:bodyPr>
            <a:normAutofit lnSpcReduction="20000"/>
          </a:bodyPr>
          <a:lstStyle/>
          <a:p>
            <a:r>
              <a:rPr lang="en-US" sz="3600" b="1" dirty="0"/>
              <a:t>4008 Buckley Hall Rd,</a:t>
            </a:r>
            <a:endParaRPr lang="en-US" sz="3600" b="1" dirty="0"/>
          </a:p>
          <a:p>
            <a:r>
              <a:rPr lang="en-US" sz="2800" b="1" dirty="0"/>
              <a:t>Cobbs Creek, VA 23035</a:t>
            </a:r>
            <a:endParaRPr lang="en-US" sz="2800" b="1" dirty="0"/>
          </a:p>
          <a:p>
            <a:endParaRPr lang="en-US" sz="2300" dirty="0"/>
          </a:p>
          <a:p>
            <a:r>
              <a:rPr lang="en-US" sz="2300" b="1" dirty="0"/>
              <a:t>InteleCOM Investments LLC</a:t>
            </a:r>
            <a:endParaRPr lang="en-US" sz="2300" b="1" dirty="0"/>
          </a:p>
          <a:p>
            <a:r>
              <a:rPr lang="en-US" sz="2300" i="1" dirty="0"/>
              <a:t>Harpers Ferry, WV 25425</a:t>
            </a:r>
            <a:endParaRPr lang="en-US" sz="2300" i="1" dirty="0"/>
          </a:p>
        </p:txBody>
      </p:sp>
      <p:pic>
        <p:nvPicPr>
          <p:cNvPr id="4" name="Picture 3" descr="4008 Buckley Hall Rd exterior additions_original pictu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15690" y="273685"/>
            <a:ext cx="4961255" cy="33039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Loan Request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/>
              <a:t>Purchase Price: </a:t>
            </a:r>
            <a:r>
              <a:rPr lang="en-US" sz="2200" dirty="0"/>
              <a:t>$30,000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/>
              <a:t>Purchase Costs:</a:t>
            </a:r>
            <a:r>
              <a:rPr lang="en-US" u="sng" dirty="0"/>
              <a:t> </a:t>
            </a:r>
            <a:r>
              <a:rPr lang="en-US" sz="2200" dirty="0"/>
              <a:t>$2,000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/>
              <a:t>Rehab Costs:</a:t>
            </a:r>
            <a:r>
              <a:rPr lang="en-US" b="1" dirty="0"/>
              <a:t> </a:t>
            </a:r>
            <a:r>
              <a:rPr lang="en-US" sz="2200" dirty="0"/>
              <a:t>$75,000.00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b="1" dirty="0"/>
              <a:t>Total Project Costs:</a:t>
            </a:r>
            <a:r>
              <a:rPr lang="en-US" sz="3000" dirty="0"/>
              <a:t> </a:t>
            </a:r>
            <a:r>
              <a:rPr lang="en-US" sz="2200" b="1" dirty="0"/>
              <a:t>$109,000.00</a:t>
            </a:r>
            <a:endParaRPr lang="en-US" sz="2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/>
              <a:t>Loan request at 100% of total project costs: </a:t>
            </a:r>
            <a:r>
              <a:rPr lang="en-US" sz="2200" dirty="0"/>
              <a:t>$109,000.00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>
                <a:sym typeface="Wingdings" panose="05000000000000000000"/>
              </a:rPr>
              <a:t>Proposed loan interests: </a:t>
            </a:r>
            <a:r>
              <a:rPr lang="en-US" sz="2200" dirty="0">
                <a:sym typeface="Wingdings" panose="05000000000000000000"/>
              </a:rPr>
              <a:t>10% annual</a:t>
            </a:r>
            <a:endParaRPr lang="en-US" dirty="0">
              <a:sym typeface="Wingdings" panose="0500000000000000000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>
                <a:sym typeface="Wingdings" panose="05000000000000000000"/>
              </a:rPr>
              <a:t>Proposed loan terms: </a:t>
            </a:r>
            <a:endParaRPr lang="en-US" dirty="0">
              <a:sym typeface="Wingdings" panose="0500000000000000000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200" dirty="0"/>
              <a:t>Unpaid principal balance &amp; accrued interest due on the sale of property</a:t>
            </a:r>
            <a:endParaRPr 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sym typeface="Wingdings" panose="0500000000000000000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Proposed finance costs</a:t>
            </a:r>
            <a:r>
              <a:rPr lang="en-US" dirty="0">
                <a:sym typeface="Wingdings" panose="05000000000000000000"/>
              </a:rPr>
              <a:t>: </a:t>
            </a:r>
            <a:r>
              <a:rPr lang="en-US" sz="2200" dirty="0">
                <a:sym typeface="Wingdings" panose="05000000000000000000"/>
              </a:rPr>
              <a:t>$908.33 per </a:t>
            </a:r>
            <a:r>
              <a:rPr lang="en-US" sz="2200" dirty="0" err="1">
                <a:sym typeface="Wingdings" panose="05000000000000000000"/>
              </a:rPr>
              <a:t>mo</a:t>
            </a:r>
            <a:r>
              <a:rPr lang="en-US" sz="2200" dirty="0">
                <a:sym typeface="Wingdings" panose="05000000000000000000"/>
              </a:rPr>
              <a:t>*</a:t>
            </a:r>
            <a:endParaRPr lang="en-US" dirty="0">
              <a:sym typeface="Wingdings" panose="0500000000000000000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>
              <a:sym typeface="Wingdings" panose="0500000000000000000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700" i="1" dirty="0">
                <a:sym typeface="Wingdings" panose="05000000000000000000"/>
              </a:rPr>
              <a:t>*Subject to change based on final loan approval &amp; terms</a:t>
            </a:r>
            <a:endParaRPr lang="en-US" sz="1700" i="1" dirty="0">
              <a:sym typeface="Wingdings" panose="0500000000000000000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InteleCOM Investments 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215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/>
              <a:t>Owner of a Telecommunications company, long time estimator and project manager specializing in new commercial construction, I will be overseeing the timeline, budget, and overall design scope of this project and will be on site weekly. If timelines are not met, I will bring my own crew on site to meet deadlines.</a:t>
            </a:r>
            <a:endParaRPr lang="en-US" sz="2000" dirty="0"/>
          </a:p>
          <a:p>
            <a:r>
              <a:rPr lang="en-US" sz="1800" dirty="0"/>
              <a:t>I have been a part of over 100 successful DAS and 2-Way RCES nationwide and a few relevant projects are listed below for quality assurance purposes.</a:t>
            </a:r>
            <a:endParaRPr lang="en-US" sz="1800" dirty="0"/>
          </a:p>
          <a:p>
            <a:pPr lvl="1"/>
            <a:r>
              <a:rPr lang="en-US" sz="1600" dirty="0"/>
              <a:t>1.Amazon- Location Undisclosed: Converged Passive Neutral Host Cellular DAS, Passive 2-Way RCES, and WiFi system</a:t>
            </a:r>
            <a:endParaRPr lang="en-US" sz="1600" dirty="0"/>
          </a:p>
          <a:p>
            <a:pPr lvl="1"/>
            <a:r>
              <a:rPr lang="en-US" sz="1600" dirty="0"/>
              <a:t>2.International Monetary Fund- NW Washington, DC: Active BTS Fed AT&amp;T DAS </a:t>
            </a:r>
            <a:endParaRPr lang="en-US" sz="1600" dirty="0"/>
          </a:p>
          <a:p>
            <a:pPr lvl="1"/>
            <a:r>
              <a:rPr lang="en-US" sz="1600" dirty="0"/>
              <a:t>3.National’s Park- SE Washington, DC: Active BTS Fed Neutral Host Cellular DAS</a:t>
            </a:r>
            <a:endParaRPr lang="en-US" sz="1600" dirty="0"/>
          </a:p>
          <a:p>
            <a:pPr lvl="1"/>
            <a:r>
              <a:rPr lang="en-US" sz="1600" dirty="0"/>
              <a:t>4.Capital One Arena- NW Washington, DC: Active BTS Fed AT&amp;T Cellular DAS</a:t>
            </a:r>
            <a:endParaRPr lang="en-US" sz="1600" dirty="0"/>
          </a:p>
          <a:p>
            <a:pPr lvl="1"/>
            <a:r>
              <a:rPr lang="en-US" sz="1600" dirty="0"/>
              <a:t>5.Dulles International Airport- Dulles, VA: Active BTS Fed AT&amp;T Cellular DAS</a:t>
            </a:r>
            <a:endParaRPr lang="en-US" sz="1600" dirty="0"/>
          </a:p>
          <a:p>
            <a:pPr lvl="1"/>
            <a:r>
              <a:rPr lang="en-US" sz="1600" dirty="0"/>
              <a:t>6.11.Audi Field (DC United Stadium)- SW Washington, DC: Active Fiber Fed 2-Way RCES</a:t>
            </a:r>
            <a:endParaRPr lang="en-US" sz="1600" dirty="0"/>
          </a:p>
          <a:p>
            <a:pPr lvl="0"/>
            <a:r>
              <a:rPr lang="en-US" sz="1800" dirty="0"/>
              <a:t>Worked as a carpenter building custom homes and built a house from the ground up while in high school.</a:t>
            </a:r>
            <a:endParaRPr lang="en-US" sz="1800" dirty="0"/>
          </a:p>
          <a:p>
            <a:pPr lvl="0"/>
            <a:r>
              <a:rPr lang="en-US" sz="1800" dirty="0"/>
              <a:t>This is my first flip but I have run numbers on hundreds of projects and have already set up and scaled a marketing division strictly for finding residential single family homes at a discount. I have turned down multiple properties after I had the property under contract becuase they didn’t meet our margins after a site walk but this property does meet our strict guidelines and we want to move forward on it.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Property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lstStyle/>
          <a:p>
            <a:r>
              <a:rPr lang="en-US" dirty="0"/>
              <a:t>2bd / 1ba cottage bungalow in a solid B- neighborhood</a:t>
            </a:r>
            <a:endParaRPr lang="en-US" dirty="0"/>
          </a:p>
          <a:p>
            <a:r>
              <a:rPr lang="en-US" dirty="0"/>
              <a:t>Adding some sq ft to the front of the house by building a bumpout that will also serve as the boarder for a front porch</a:t>
            </a:r>
            <a:endParaRPr lang="en-US" dirty="0"/>
          </a:p>
          <a:p>
            <a:r>
              <a:rPr lang="en-US" dirty="0"/>
              <a:t>Laundry/ Utility room and extra storage will be in addition built on front of house</a:t>
            </a:r>
            <a:endParaRPr lang="en-US" dirty="0"/>
          </a:p>
          <a:p>
            <a:r>
              <a:rPr lang="en-US" dirty="0"/>
              <a:t>Full unfinished attic for storage with stairs</a:t>
            </a:r>
            <a:endParaRPr lang="en-US" dirty="0"/>
          </a:p>
          <a:p>
            <a:r>
              <a:rPr lang="en-US" dirty="0"/>
              <a:t>Screened in porch added to back of house for extra space and to emphasize the views</a:t>
            </a:r>
            <a:endParaRPr lang="en-US" dirty="0"/>
          </a:p>
          <a:p>
            <a:r>
              <a:rPr lang="en-US" dirty="0"/>
              <a:t>Large lot and will have a Carport lean-to built on side of house</a:t>
            </a:r>
            <a:endParaRPr lang="en-US" dirty="0"/>
          </a:p>
          <a:p>
            <a:r>
              <a:rPr lang="en-US" dirty="0"/>
              <a:t>Right off the Chesapeake Bay</a:t>
            </a:r>
            <a:endParaRPr lang="en-US" dirty="0"/>
          </a:p>
          <a:p>
            <a:r>
              <a:rPr lang="en-US" dirty="0"/>
              <a:t>Less than 39 miles to Newport News, </a:t>
            </a:r>
            <a:endParaRPr lang="en-US" dirty="0"/>
          </a:p>
          <a:p>
            <a:r>
              <a:rPr lang="en-US" dirty="0"/>
              <a:t>Easy access to highway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old 2 and 1 comps in the area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565275" y="1232535"/>
            <a:ext cx="9062085" cy="547878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2515235" y="437515"/>
            <a:ext cx="745553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400" dirty="0">
                <a:sym typeface="+mn-ea"/>
              </a:rPr>
              <a:t>Sold Comps and Map Location</a:t>
            </a:r>
            <a:endParaRPr lang="en-US" sz="4400" dirty="0">
              <a:sym typeface="+mn-ea"/>
            </a:endParaRPr>
          </a:p>
          <a:p>
            <a:endParaRPr lang="en-US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810"/>
            <a:ext cx="10515600" cy="1325563"/>
          </a:xfrm>
        </p:spPr>
        <p:txBody>
          <a:bodyPr/>
          <a:p>
            <a:pPr algn="ctr"/>
            <a:r>
              <a:rPr lang="en-US" dirty="0">
                <a:sym typeface="+mn-ea"/>
              </a:rPr>
              <a:t>Rental Comps/ High and Low</a:t>
            </a:r>
            <a:endParaRPr lang="en-US"/>
          </a:p>
        </p:txBody>
      </p:sp>
      <p:pic>
        <p:nvPicPr>
          <p:cNvPr id="5" name="Content Placeholder 4" descr="Rental comps low comp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0" y="1066800"/>
            <a:ext cx="5669280" cy="5790565"/>
          </a:xfrm>
          <a:prstGeom prst="rect">
            <a:avLst/>
          </a:prstGeom>
        </p:spPr>
      </p:pic>
      <p:pic>
        <p:nvPicPr>
          <p:cNvPr id="6" name="Content Placeholder 5" descr="Rental Comp and minimum requirements to rent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69280" y="1040130"/>
            <a:ext cx="6673215" cy="58019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Rehab Details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r>
              <a:rPr lang="en-US"/>
              <a:t>See attached Rehab estimate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Flip Financial Information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r>
              <a:rPr lang="en-US"/>
              <a:t>See attached Fix and Flip or Rental Estimator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Sold Comps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2703 Ridge Rd, Cobbs Creek, VA 23035    Sold $190K	6/28/21</a:t>
            </a:r>
            <a:endParaRPr lang="en-US" dirty="0"/>
          </a:p>
          <a:p>
            <a:r>
              <a:rPr lang="en-US" dirty="0"/>
              <a:t>3355 Buckley Hall Rd, Cobbs Creek, VA 23035   Sold $180K     6/7/21</a:t>
            </a:r>
            <a:endParaRPr lang="en-US" dirty="0"/>
          </a:p>
          <a:p>
            <a:r>
              <a:rPr lang="en-US" dirty="0"/>
              <a:t>1960 Marshall Ln, Hayes, VA 23072	Sold  $190K 	    7/16/21</a:t>
            </a:r>
            <a:endParaRPr lang="en-US" dirty="0"/>
          </a:p>
          <a:p>
            <a:r>
              <a:rPr lang="en-US" dirty="0"/>
              <a:t>2436 Perrin Creek Rd, Hayes, VA 23072  Pending $215K 	    Current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2993</Words>
  <Application>WPS Presentation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Arial</vt:lpstr>
      <vt:lpstr>Wingdings</vt:lpstr>
      <vt:lpstr>Calibri</vt:lpstr>
      <vt:lpstr>Calibri Light</vt:lpstr>
      <vt:lpstr>Microsoft YaHei</vt:lpstr>
      <vt:lpstr>Arial Unicode MS</vt:lpstr>
      <vt:lpstr>Office Theme</vt:lpstr>
      <vt:lpstr>Property Financial Proposal</vt:lpstr>
      <vt:lpstr>Loan Request Proposal</vt:lpstr>
      <vt:lpstr>Profile</vt:lpstr>
      <vt:lpstr>Property Description</vt:lpstr>
      <vt:lpstr>PowerPoint 演示文稿</vt:lpstr>
      <vt:lpstr>PowerPoint 演示文稿</vt:lpstr>
      <vt:lpstr>Rehab Details</vt:lpstr>
      <vt:lpstr>Flip Financial Information</vt:lpstr>
      <vt:lpstr>Sold Comps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Flip Financial Proposal</dc:title>
  <dc:creator>Oscar Setiawan</dc:creator>
  <cp:lastModifiedBy>ryanm</cp:lastModifiedBy>
  <cp:revision>57</cp:revision>
  <dcterms:created xsi:type="dcterms:W3CDTF">2017-02-25T00:38:00Z</dcterms:created>
  <dcterms:modified xsi:type="dcterms:W3CDTF">2021-10-08T22:52:19Z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83555BEBBBC14177934A565FC67CE613</vt:lpwstr>
  </property>
  <property fmtid="{D5CDD505-2E9C-101B-9397-08002B2CF9AE}" pid="3" name="KSOProductBuildVer">
    <vt:lpwstr>1033-11.2.0.10323</vt:lpwstr>
  </property>
</Properties>
</file>