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256" r:id="rId3"/>
    <p:sldId id="266" r:id="rId4"/>
    <p:sldId id="262" r:id="rId5"/>
    <p:sldId id="257" r:id="rId7"/>
    <p:sldId id="258" r:id="rId8"/>
    <p:sldId id="274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51"/>
    <p:restoredTop sz="94674"/>
  </p:normalViewPr>
  <p:slideViewPr>
    <p:cSldViewPr snapToGrid="0" snapToObjects="1">
      <p:cViewPr varScale="1">
        <p:scale>
          <a:sx n="58" d="100"/>
          <a:sy n="58" d="100"/>
        </p:scale>
        <p:origin x="232" y="1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CFE6-204D-FD48-8014-BF5CA78EF07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98C0-A5D0-D240-9B31-FAE03BADA92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CFE6-204D-FD48-8014-BF5CA78EF07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98C0-A5D0-D240-9B31-FAE03BADA92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CFE6-204D-FD48-8014-BF5CA78EF07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98C0-A5D0-D240-9B31-FAE03BADA92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CFE6-204D-FD48-8014-BF5CA78EF07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98C0-A5D0-D240-9B31-FAE03BADA92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CFE6-204D-FD48-8014-BF5CA78EF07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98C0-A5D0-D240-9B31-FAE03BADA92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CFE6-204D-FD48-8014-BF5CA78EF07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98C0-A5D0-D240-9B31-FAE03BADA92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CFE6-204D-FD48-8014-BF5CA78EF07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98C0-A5D0-D240-9B31-FAE03BADA92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CFE6-204D-FD48-8014-BF5CA78EF07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98C0-A5D0-D240-9B31-FAE03BADA92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CFE6-204D-FD48-8014-BF5CA78EF07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98C0-A5D0-D240-9B31-FAE03BADA92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CFE6-204D-FD48-8014-BF5CA78EF07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98C0-A5D0-D240-9B31-FAE03BADA92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CFE6-204D-FD48-8014-BF5CA78EF07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98C0-A5D0-D240-9B31-FAE03BADA92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2CFE6-204D-FD48-8014-BF5CA78EF07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898C0-A5D0-D240-9B31-FAE03BADA92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555" y="3429000"/>
            <a:ext cx="11387455" cy="883285"/>
          </a:xfrm>
        </p:spPr>
        <p:txBody>
          <a:bodyPr>
            <a:noAutofit/>
          </a:bodyPr>
          <a:lstStyle/>
          <a:p>
            <a:r>
              <a:rPr lang="en-US" sz="4000" dirty="0"/>
              <a:t>Fix/Flip or BRRR Cash Investment Proposal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59458"/>
            <a:ext cx="9144000" cy="2242898"/>
          </a:xfrm>
        </p:spPr>
        <p:txBody>
          <a:bodyPr>
            <a:normAutofit lnSpcReduction="20000"/>
          </a:bodyPr>
          <a:lstStyle/>
          <a:p>
            <a:r>
              <a:rPr lang="en-US" sz="3600" b="1" dirty="0"/>
              <a:t>9665 Hwy 150,</a:t>
            </a:r>
            <a:endParaRPr lang="en-US" sz="3600" b="1" dirty="0"/>
          </a:p>
          <a:p>
            <a:r>
              <a:rPr lang="en-US" sz="2800" b="1" dirty="0"/>
              <a:t>Greenville, IN 47124</a:t>
            </a:r>
            <a:endParaRPr lang="en-US" sz="2300" dirty="0"/>
          </a:p>
          <a:p>
            <a:endParaRPr lang="en-US" sz="2300" b="1" dirty="0"/>
          </a:p>
          <a:p>
            <a:r>
              <a:rPr lang="en-US" sz="2300" b="1" dirty="0"/>
              <a:t>InteleCOM Investments LLC</a:t>
            </a:r>
            <a:endParaRPr lang="en-US" sz="2300" b="1" dirty="0"/>
          </a:p>
          <a:p>
            <a:r>
              <a:rPr lang="en-US" sz="2300" i="1" dirty="0"/>
              <a:t>Harpers Ferry, WV 25425</a:t>
            </a:r>
            <a:endParaRPr lang="en-US" sz="2300" i="1" dirty="0"/>
          </a:p>
        </p:txBody>
      </p:sp>
      <p:pic>
        <p:nvPicPr>
          <p:cNvPr id="5" name="Picture 4" descr="Front of Hous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3060" y="551180"/>
            <a:ext cx="6405880" cy="28778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Loan Request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dirty="0"/>
              <a:t>Purchase Price: </a:t>
            </a:r>
            <a:r>
              <a:rPr lang="en-US" sz="1600" dirty="0"/>
              <a:t>$105,000</a:t>
            </a: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dirty="0"/>
              <a:t>Purchase Costs:</a:t>
            </a:r>
            <a:r>
              <a:rPr lang="en-US" sz="2400" u="sng" dirty="0"/>
              <a:t> </a:t>
            </a:r>
            <a:r>
              <a:rPr lang="en-US" sz="1600" dirty="0"/>
              <a:t>$2,000</a:t>
            </a: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dirty="0"/>
              <a:t>Rehab Costs:</a:t>
            </a:r>
            <a:r>
              <a:rPr lang="en-US" sz="2400" b="1" dirty="0"/>
              <a:t> </a:t>
            </a:r>
            <a:r>
              <a:rPr lang="en-US" sz="1600" dirty="0"/>
              <a:t>$25,000.00</a:t>
            </a: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dirty="0"/>
              <a:t>Total Project Costs:</a:t>
            </a:r>
            <a:r>
              <a:rPr lang="en-US" sz="2400" dirty="0"/>
              <a:t> </a:t>
            </a:r>
            <a:r>
              <a:rPr lang="en-US" sz="1600" dirty="0"/>
              <a:t>$132,000.00</a:t>
            </a:r>
            <a:endParaRPr lang="en-US" sz="16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dirty="0"/>
              <a:t>Loan request at 100% of total project costs: </a:t>
            </a:r>
            <a:r>
              <a:rPr lang="en-US" sz="1600" dirty="0"/>
              <a:t>$132,000.00</a:t>
            </a: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dirty="0">
                <a:sym typeface="Wingdings" panose="05000000000000000000"/>
              </a:rPr>
              <a:t>Proposed loan interests:</a:t>
            </a:r>
            <a:r>
              <a:rPr lang="en-US" sz="1600" dirty="0">
                <a:sym typeface="Wingdings" panose="05000000000000000000"/>
              </a:rPr>
              <a:t> 2 points and 8% annual</a:t>
            </a:r>
            <a:endParaRPr lang="en-US" sz="2400" dirty="0">
              <a:sym typeface="Wingdings" panose="0500000000000000000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dirty="0">
                <a:sym typeface="Wingdings" panose="05000000000000000000"/>
              </a:rPr>
              <a:t>Proposed loan terms: </a:t>
            </a:r>
            <a:endParaRPr lang="en-US" sz="2400" dirty="0">
              <a:sym typeface="Wingdings" panose="0500000000000000000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dirty="0"/>
              <a:t>Unpaid principal balance &amp; accrued interest due on the sale of property </a:t>
            </a: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dirty="0"/>
              <a:t>only for the months that the investment was used</a:t>
            </a: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dirty="0">
              <a:sym typeface="Wingdings" panose="0500000000000000000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Proposed finance costs</a:t>
            </a:r>
            <a:r>
              <a:rPr lang="en-US" sz="2400" dirty="0">
                <a:sym typeface="Wingdings" panose="05000000000000000000"/>
              </a:rPr>
              <a:t>: </a:t>
            </a:r>
            <a:endParaRPr lang="en-US" sz="1600" dirty="0">
              <a:sym typeface="Wingdings" panose="0500000000000000000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ym typeface="Wingdings" panose="05000000000000000000"/>
              </a:rPr>
              <a:t>4880 per </a:t>
            </a:r>
            <a:r>
              <a:rPr lang="en-US" sz="1600" dirty="0" err="1">
                <a:sym typeface="Wingdings" panose="05000000000000000000"/>
              </a:rPr>
              <a:t>mo and loan term 6 months= $5,280 + 2 points ($2100)</a:t>
            </a:r>
            <a:r>
              <a:rPr lang="en-US" sz="1600" dirty="0">
                <a:sym typeface="Wingdings" panose="05000000000000000000"/>
              </a:rPr>
              <a:t>*</a:t>
            </a:r>
            <a:endParaRPr lang="en-US" sz="2400" dirty="0">
              <a:sym typeface="Wingdings" panose="0500000000000000000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2400" dirty="0">
              <a:sym typeface="Wingdings" panose="0500000000000000000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400" i="1" dirty="0">
                <a:sym typeface="Wingdings" panose="05000000000000000000"/>
              </a:rPr>
              <a:t>*Subject to change based on final loan approval &amp; terms</a:t>
            </a:r>
            <a:endParaRPr lang="en-US" sz="1400" i="1" dirty="0">
              <a:sym typeface="Wingdings" panose="0500000000000000000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InteleCOM Investments LLC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3215"/>
            <a:ext cx="10515600" cy="4351338"/>
          </a:xfrm>
        </p:spPr>
        <p:txBody>
          <a:bodyPr>
            <a:noAutofit/>
          </a:bodyPr>
          <a:lstStyle/>
          <a:p>
            <a:r>
              <a:rPr lang="en-US" sz="2000" dirty="0"/>
              <a:t>Owner of a Telecommunications company, long time estimator and project manager specializing in new commercial construction, I will be overseeing the timeline, budget, and overall design scope of this project and will be on site weekly. If timelines are not met, I will bring my own crew on site to meet deadlines.</a:t>
            </a:r>
            <a:endParaRPr lang="en-US" sz="2000" dirty="0"/>
          </a:p>
          <a:p>
            <a:r>
              <a:rPr lang="en-US" sz="1800" dirty="0"/>
              <a:t>I have been a part of over 100 successful DAS and 2-Way RCES nationwide and a few relevant projects are listed below for quality assurance purposes.</a:t>
            </a:r>
            <a:endParaRPr lang="en-US" sz="1800" dirty="0"/>
          </a:p>
          <a:p>
            <a:pPr lvl="1"/>
            <a:r>
              <a:rPr lang="en-US" sz="1600" dirty="0"/>
              <a:t>1.Amazon- Location Undisclosed: Converged Passive Neutral Host Cellular DAS, Passive 2-Way RCES, and WiFi system</a:t>
            </a:r>
            <a:endParaRPr lang="en-US" sz="1600" dirty="0"/>
          </a:p>
          <a:p>
            <a:pPr lvl="1"/>
            <a:r>
              <a:rPr lang="en-US" sz="1600" dirty="0"/>
              <a:t>2.International Monetary Fund- NW Washington, DC: Active BTS Fed AT&amp;T DAS </a:t>
            </a:r>
            <a:endParaRPr lang="en-US" sz="1600" dirty="0"/>
          </a:p>
          <a:p>
            <a:pPr lvl="1"/>
            <a:r>
              <a:rPr lang="en-US" sz="1600" dirty="0"/>
              <a:t>3.National’s Park- SE Washington, DC: Active BTS Fed Neutral Host Cellular DAS</a:t>
            </a:r>
            <a:endParaRPr lang="en-US" sz="1600" dirty="0"/>
          </a:p>
          <a:p>
            <a:pPr lvl="1"/>
            <a:r>
              <a:rPr lang="en-US" sz="1600" dirty="0"/>
              <a:t>4.Capital One Arena- NW Washington, DC: Active BTS Fed AT&amp;T Cellular DAS</a:t>
            </a:r>
            <a:endParaRPr lang="en-US" sz="1600" dirty="0"/>
          </a:p>
          <a:p>
            <a:pPr lvl="1"/>
            <a:r>
              <a:rPr lang="en-US" sz="1600" dirty="0"/>
              <a:t>5.Dulles International Airport- Dulles, VA: Active BTS Fed AT&amp;T Cellular DAS</a:t>
            </a:r>
            <a:endParaRPr lang="en-US" sz="1600" dirty="0"/>
          </a:p>
          <a:p>
            <a:pPr lvl="1"/>
            <a:r>
              <a:rPr lang="en-US" sz="1600" dirty="0"/>
              <a:t>6.11.Audi Field (DC United Stadium)- SW Washington, DC: Active Fiber Fed 2-Way RCES</a:t>
            </a:r>
            <a:endParaRPr lang="en-US" sz="1600" dirty="0"/>
          </a:p>
          <a:p>
            <a:pPr lvl="0"/>
            <a:r>
              <a:rPr lang="en-US" sz="1800" dirty="0"/>
              <a:t>Built a house from the ground up while in high school, and worked for a builder building custom homes</a:t>
            </a:r>
            <a:endParaRPr lang="en-US" sz="1800" dirty="0"/>
          </a:p>
          <a:p>
            <a:pPr lvl="0"/>
            <a:r>
              <a:rPr lang="en-US" sz="1800" dirty="0"/>
              <a:t>Currently renovating our first flip, purchasing our first rental, and this project in our first 6 months in business.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Property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r>
              <a:rPr lang="en-US" dirty="0"/>
              <a:t>2bd / 1ba cottage bungalow in a solid B metro neighborhood</a:t>
            </a:r>
            <a:endParaRPr lang="en-US" dirty="0"/>
          </a:p>
          <a:p>
            <a:r>
              <a:rPr lang="en-US" dirty="0"/>
              <a:t>Updting front of house and adding a window to the front of the house to the left side of the door</a:t>
            </a:r>
            <a:endParaRPr lang="en-US" dirty="0"/>
          </a:p>
          <a:p>
            <a:r>
              <a:rPr lang="en-US" dirty="0"/>
              <a:t>House is in good condition currently needs floors and paint</a:t>
            </a:r>
            <a:endParaRPr lang="en-US" dirty="0"/>
          </a:p>
          <a:p>
            <a:r>
              <a:rPr lang="en-US" dirty="0"/>
              <a:t>Full unfinished attic for storage with stairs</a:t>
            </a:r>
            <a:endParaRPr lang="en-US" dirty="0"/>
          </a:p>
          <a:p>
            <a:r>
              <a:rPr lang="en-US" dirty="0"/>
              <a:t>Detached 2 car garage makes for a possible single room apartment in the future</a:t>
            </a:r>
            <a:endParaRPr lang="en-US" dirty="0"/>
          </a:p>
          <a:p>
            <a:r>
              <a:rPr lang="en-US" dirty="0"/>
              <a:t>Large lot, deck, and above ground pool make for a great rental property</a:t>
            </a:r>
            <a:endParaRPr lang="en-US" dirty="0"/>
          </a:p>
          <a:p>
            <a:r>
              <a:rPr lang="en-US" dirty="0"/>
              <a:t>In the Louisville Metro</a:t>
            </a:r>
            <a:endParaRPr lang="en-US" dirty="0"/>
          </a:p>
          <a:p>
            <a:r>
              <a:rPr lang="en-US" dirty="0"/>
              <a:t>Easy access to highway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/>
          <p:cNvSpPr txBox="1"/>
          <p:nvPr/>
        </p:nvSpPr>
        <p:spPr>
          <a:xfrm>
            <a:off x="2515235" y="437515"/>
            <a:ext cx="7455535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4400" dirty="0">
                <a:sym typeface="+mn-ea"/>
              </a:rPr>
              <a:t>Sold Comps and Map Location</a:t>
            </a:r>
            <a:endParaRPr lang="en-US" sz="4400" dirty="0">
              <a:sym typeface="+mn-ea"/>
            </a:endParaRPr>
          </a:p>
          <a:p>
            <a:endParaRPr lang="en-US" sz="4400"/>
          </a:p>
        </p:txBody>
      </p:sp>
      <p:pic>
        <p:nvPicPr>
          <p:cNvPr id="3" name="Content Placeholder 2" descr="Sold Homes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403985" y="1218565"/>
            <a:ext cx="9677400" cy="53797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810"/>
            <a:ext cx="10515600" cy="1325563"/>
          </a:xfrm>
        </p:spPr>
        <p:txBody>
          <a:bodyPr/>
          <a:p>
            <a:pPr algn="ctr"/>
            <a:r>
              <a:rPr lang="en-US" dirty="0">
                <a:sym typeface="+mn-ea"/>
              </a:rPr>
              <a:t>Rental Comps</a:t>
            </a:r>
            <a:endParaRPr lang="en-US"/>
          </a:p>
        </p:txBody>
      </p:sp>
      <p:sp>
        <p:nvSpPr>
          <p:cNvPr id="4" name="Content Placeholder 3"/>
          <p:cNvSpPr/>
          <p:nvPr>
            <p:ph sz="half" idx="1"/>
          </p:nvPr>
        </p:nvSpPr>
        <p:spPr/>
        <p:txBody>
          <a:bodyPr/>
          <a:p>
            <a:endParaRPr lang="en-US"/>
          </a:p>
        </p:txBody>
      </p:sp>
      <p:pic>
        <p:nvPicPr>
          <p:cNvPr id="7" name="Content Placeholder 6" descr="Area Rents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49555" y="1456690"/>
            <a:ext cx="11693525" cy="48653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Rehab Details</a:t>
            </a:r>
            <a:endParaRPr lang="en-US" dirty="0"/>
          </a:p>
        </p:txBody>
      </p:sp>
      <p:sp>
        <p:nvSpPr>
          <p:cNvPr id="3" name="Content Placeholder 2"/>
          <p:cNvSpPr/>
          <p:nvPr>
            <p:ph idx="1"/>
          </p:nvPr>
        </p:nvSpPr>
        <p:spPr/>
        <p:txBody>
          <a:bodyPr/>
          <a:p>
            <a:r>
              <a:rPr lang="en-US"/>
              <a:t>Flooring throughout</a:t>
            </a:r>
            <a:endParaRPr lang="en-US"/>
          </a:p>
          <a:p>
            <a:r>
              <a:rPr lang="en-US"/>
              <a:t>Some minor drywall fixes and patch/ paint throughout</a:t>
            </a:r>
            <a:endParaRPr lang="en-US"/>
          </a:p>
          <a:p>
            <a:r>
              <a:rPr lang="en-US"/>
              <a:t>Counter tops, </a:t>
            </a:r>
            <a:endParaRPr lang="en-US"/>
          </a:p>
          <a:p>
            <a:r>
              <a:rPr lang="en-US"/>
              <a:t>Updating front of house (paint trim, window addition, new light, new address numbers)</a:t>
            </a:r>
            <a:endParaRPr lang="en-US"/>
          </a:p>
          <a:p>
            <a:r>
              <a:rPr lang="en-US"/>
              <a:t>Appliances</a:t>
            </a:r>
            <a:endParaRPr lang="en-US"/>
          </a:p>
          <a:p>
            <a:r>
              <a:rPr lang="en-US"/>
              <a:t>Electrical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2543</Words>
  <Application>WPS Presentation</Application>
  <PresentationFormat>Widescreen</PresentationFormat>
  <Paragraphs>66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SimSun</vt:lpstr>
      <vt:lpstr>Wingdings</vt:lpstr>
      <vt:lpstr>Arial</vt:lpstr>
      <vt:lpstr>Wingdings</vt:lpstr>
      <vt:lpstr>Calibri Light</vt:lpstr>
      <vt:lpstr>Calibri</vt:lpstr>
      <vt:lpstr>Microsoft YaHei</vt:lpstr>
      <vt:lpstr>Arial Unicode MS</vt:lpstr>
      <vt:lpstr>Office Theme</vt:lpstr>
      <vt:lpstr>Fix/Flip or BRRR Cash Investment Proposal</vt:lpstr>
      <vt:lpstr>Loan Request Proposal</vt:lpstr>
      <vt:lpstr>InteleCOM Investments LLC</vt:lpstr>
      <vt:lpstr>Property Description</vt:lpstr>
      <vt:lpstr>PowerPoint 演示文稿</vt:lpstr>
      <vt:lpstr>Rental Comps</vt:lpstr>
      <vt:lpstr>Rehab Details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Property Flip Financial Proposal</dc:title>
  <dc:creator>Oscar Setiawan</dc:creator>
  <cp:lastModifiedBy>ryanm</cp:lastModifiedBy>
  <cp:revision>63</cp:revision>
  <dcterms:created xsi:type="dcterms:W3CDTF">2017-02-25T00:38:00Z</dcterms:created>
  <dcterms:modified xsi:type="dcterms:W3CDTF">2022-01-10T01:52:47Z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F64011E780E74387B7BF24B756371DE8</vt:lpwstr>
  </property>
  <property fmtid="{D5CDD505-2E9C-101B-9397-08002B2CF9AE}" pid="3" name="KSOProductBuildVer">
    <vt:lpwstr>1033-11.2.0.10426</vt:lpwstr>
  </property>
</Properties>
</file>